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60" r:id="rId6"/>
    <p:sldId id="27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FB97-56DA-4345-AF5A-2B01847B2E08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DF76-8480-4508-B128-34CA338D7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38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FB97-56DA-4345-AF5A-2B01847B2E08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DF76-8480-4508-B128-34CA338D7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40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FB97-56DA-4345-AF5A-2B01847B2E08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DF76-8480-4508-B128-34CA338D7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48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FB97-56DA-4345-AF5A-2B01847B2E08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DF76-8480-4508-B128-34CA338D7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00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FB97-56DA-4345-AF5A-2B01847B2E08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DF76-8480-4508-B128-34CA338D7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80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FB97-56DA-4345-AF5A-2B01847B2E08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DF76-8480-4508-B128-34CA338D7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6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FB97-56DA-4345-AF5A-2B01847B2E08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DF76-8480-4508-B128-34CA338D7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15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FB97-56DA-4345-AF5A-2B01847B2E08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DF76-8480-4508-B128-34CA338D7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66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FB97-56DA-4345-AF5A-2B01847B2E08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DF76-8480-4508-B128-34CA338D7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28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FB97-56DA-4345-AF5A-2B01847B2E08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DF76-8480-4508-B128-34CA338D7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69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EFB97-56DA-4345-AF5A-2B01847B2E08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1DF76-8480-4508-B128-34CA338D7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82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EFB97-56DA-4345-AF5A-2B01847B2E08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1DF76-8480-4508-B128-34CA338D7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914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692696"/>
            <a:ext cx="8028384" cy="44505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900" b="1" dirty="0" smtClean="0">
                <a:solidFill>
                  <a:schemeClr val="tx2">
                    <a:lumMod val="75000"/>
                  </a:schemeClr>
                </a:solidFill>
              </a:rPr>
              <a:t>        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«По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страницам Конституции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       </a:t>
            </a: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</a:rPr>
              <a:t>Методическая  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</a:rPr>
              <a:t>разработка мероприятия</a:t>
            </a: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</a:rPr>
              <a:t>посвященного </a:t>
            </a:r>
            <a:br>
              <a:rPr lang="ru-RU" sz="1600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</a:rPr>
              <a:t>                      Дню 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</a:rPr>
              <a:t>Конституции  Российской  </a:t>
            </a: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</a:rPr>
              <a:t>Федерации</a:t>
            </a:r>
            <a:r>
              <a:rPr lang="ru-RU" sz="1600" b="1" dirty="0" smtClean="0">
                <a:solidFill>
                  <a:srgbClr val="8064A2">
                    <a:lumMod val="50000"/>
                  </a:srgbClr>
                </a:solidFill>
              </a:rPr>
              <a:t/>
            </a:r>
            <a:br>
              <a:rPr lang="ru-RU" sz="1600" b="1" dirty="0" smtClean="0">
                <a:solidFill>
                  <a:srgbClr val="8064A2">
                    <a:lumMod val="50000"/>
                  </a:srgb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</a:t>
            </a:r>
            <a:r>
              <a:rPr lang="ru-RU" sz="1200" i="1" dirty="0" smtClean="0">
                <a:solidFill>
                  <a:schemeClr val="accent1">
                    <a:lumMod val="75000"/>
                  </a:schemeClr>
                </a:solidFill>
              </a:rPr>
              <a:t>Автор: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  <a:t>воспитатель </a:t>
            </a:r>
            <a: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  <a:t>ГПД </a:t>
            </a:r>
            <a:r>
              <a:rPr lang="en-US" sz="1300" i="1" dirty="0" smtClean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  <a:t>6 ГБОУ </a:t>
            </a:r>
            <a:r>
              <a:rPr lang="en-US" sz="1300" i="1" dirty="0" smtClean="0">
                <a:solidFill>
                  <a:schemeClr val="accent1">
                    <a:lumMod val="75000"/>
                  </a:schemeClr>
                </a:solidFill>
              </a:rPr>
              <a:t>N231</a:t>
            </a:r>
            <a: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</a:t>
            </a:r>
            <a: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</a:t>
            </a:r>
            <a:r>
              <a:rPr lang="ru-RU" sz="1300" i="1" dirty="0">
                <a:solidFill>
                  <a:schemeClr val="accent1">
                    <a:lumMod val="75000"/>
                  </a:schemeClr>
                </a:solidFill>
              </a:rPr>
              <a:t>г. Санкт-Петербурга</a:t>
            </a:r>
            <a:br>
              <a:rPr lang="ru-RU" sz="1300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</a:t>
            </a:r>
            <a: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</a:t>
            </a:r>
            <a:r>
              <a:rPr lang="ru-RU" sz="1300" i="1" dirty="0" err="1" smtClean="0">
                <a:solidFill>
                  <a:schemeClr val="accent1">
                    <a:lumMod val="75000"/>
                  </a:schemeClr>
                </a:solidFill>
              </a:rPr>
              <a:t>Косухина</a:t>
            </a:r>
            <a: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300" i="1" dirty="0">
                <a:solidFill>
                  <a:schemeClr val="accent1">
                    <a:lumMod val="75000"/>
                  </a:schemeClr>
                </a:solidFill>
              </a:rPr>
              <a:t>Л.И.                                                                                                                                      </a:t>
            </a:r>
            <a: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                                                  </a:t>
            </a:r>
            <a:b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1300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                                                         </a:t>
            </a:r>
            <a:r>
              <a:rPr lang="ru-RU" sz="1300" i="1" dirty="0" smtClean="0">
                <a:solidFill>
                  <a:srgbClr val="4F81BD">
                    <a:lumMod val="75000"/>
                  </a:srgbClr>
                </a:solidFill>
              </a:rPr>
              <a:t> </a:t>
            </a:r>
            <a:r>
              <a:rPr lang="ru-RU" sz="1300" i="1" dirty="0">
                <a:solidFill>
                  <a:srgbClr val="4F81BD">
                    <a:lumMod val="75000"/>
                  </a:srgbClr>
                </a:solidFill>
              </a:rPr>
              <a:t/>
            </a:r>
            <a:br>
              <a:rPr lang="ru-RU" sz="1300" i="1" dirty="0">
                <a:solidFill>
                  <a:srgbClr val="4F81BD">
                    <a:lumMod val="75000"/>
                  </a:srgbClr>
                </a:solidFill>
              </a:rPr>
            </a:br>
            <a:r>
              <a:rPr lang="ru-RU" sz="1300" i="1" dirty="0">
                <a:solidFill>
                  <a:srgbClr val="4F81BD">
                    <a:lumMod val="75000"/>
                  </a:srgbClr>
                </a:solidFill>
              </a:rPr>
              <a:t>                                                   </a:t>
            </a:r>
            <a:r>
              <a:rPr lang="ru-RU" sz="1300" i="1" dirty="0" smtClean="0">
                <a:solidFill>
                  <a:srgbClr val="4F81BD">
                    <a:lumMod val="75000"/>
                  </a:srgbClr>
                </a:solidFill>
              </a:rPr>
              <a:t>                                                                                       </a:t>
            </a:r>
            <a: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  <a:t>                                                                                                                </a:t>
            </a:r>
            <a:br>
              <a:rPr lang="ru-RU" sz="1300" i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ru-RU" sz="13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2-patrioticheskaya_pesnya (mp3cut.net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0.8125"/>
                  <p14:fade out="27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528" y="59492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7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08912" cy="3024336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4000" dirty="0" smtClean="0">
                <a:solidFill>
                  <a:schemeClr val="accent4">
                    <a:lumMod val="50000"/>
                  </a:schemeClr>
                </a:solidFill>
              </a:rPr>
              <a:t>Кто пользовался правом на труд на своем огороде и вырастил огромный урожай? </a:t>
            </a:r>
            <a:br>
              <a:rPr lang="ru-RU" sz="40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4">
                    <a:lumMod val="50000"/>
                  </a:schemeClr>
                </a:solidFill>
              </a:rPr>
              <a:t>(Дед. «Репка»)</a:t>
            </a:r>
            <a:endParaRPr lang="ru-RU" sz="40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088" y="3610984"/>
            <a:ext cx="5400600" cy="303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95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2650306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Кто нарушил право на свободу и держал КАЯ в холодном плену? (Снежная королева)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004076"/>
            <a:ext cx="5292080" cy="312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12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0118" y="980728"/>
            <a:ext cx="4762362" cy="36004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Кто нарушил право на неприкосновенность жилища? </a:t>
            </a:r>
            <a:b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(«Лиса и заяц»)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564904"/>
            <a:ext cx="3950606" cy="386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39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489" y="404664"/>
            <a:ext cx="8229600" cy="194421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Кто пользовался правом свободного передвижения на печке? </a:t>
            </a:r>
            <a:b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(Емеля)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276872"/>
            <a:ext cx="4893139" cy="408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1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784976" cy="223224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Кто нарушил право на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образование в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сказке </a:t>
            </a:r>
            <a:r>
              <a:rPr lang="ru-RU" dirty="0" err="1" smtClean="0">
                <a:solidFill>
                  <a:schemeClr val="accent4">
                    <a:lumMod val="50000"/>
                  </a:schemeClr>
                </a:solidFill>
              </a:rPr>
              <a:t>А.Толстого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«Золотой ключик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»?</a:t>
            </a:r>
            <a:b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(Буратино)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08920"/>
            <a:ext cx="5617646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951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260648"/>
            <a:ext cx="9001000" cy="302433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Карабас-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</a:rPr>
              <a:t>Барабас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  заставил кукол работать в своем театре. </a:t>
            </a:r>
            <a:b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Какое право он нарушил?</a:t>
            </a:r>
            <a:b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( право на не принудительный труд )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348880"/>
            <a:ext cx="3101330" cy="420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86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4032448"/>
          </a:xfrm>
        </p:spPr>
        <p:txBody>
          <a:bodyPr>
            <a:normAutofit/>
          </a:bodyPr>
          <a:lstStyle/>
          <a:p>
            <a:r>
              <a:rPr lang="ru-RU" sz="9600" dirty="0" smtClean="0">
                <a:solidFill>
                  <a:schemeClr val="accent4">
                    <a:lumMod val="75000"/>
                  </a:schemeClr>
                </a:solidFill>
              </a:rPr>
              <a:t>Всем спасибо </a:t>
            </a:r>
            <a:br>
              <a:rPr lang="ru-RU" sz="96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9600" dirty="0" smtClean="0">
                <a:solidFill>
                  <a:schemeClr val="accent4">
                    <a:lumMod val="75000"/>
                  </a:schemeClr>
                </a:solidFill>
              </a:rPr>
              <a:t>за внимание!</a:t>
            </a:r>
            <a:endParaRPr lang="ru-RU" sz="96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0" y="3933056"/>
            <a:ext cx="8964488" cy="2301138"/>
          </a:xfrm>
          <a:prstGeom prst="rect">
            <a:avLst/>
          </a:prstGeom>
        </p:spPr>
      </p:pic>
      <p:pic>
        <p:nvPicPr>
          <p:cNvPr id="5" name="3-grom_pobedy_razdavaysa (mp3cut.net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25.0625"/>
                  <p14:fade out="12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60932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ф Конституция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52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436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4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274638"/>
            <a:ext cx="5770984" cy="589066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В нашей стране 12 декабря отмечается День Конституции. 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Слышали ли вы о Конституции? 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Знаете ли вы, для чего она нужна?  И  почему о ней нужно знать каждому гражданину России?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Что такое Конституция?  Это Основной  Закон государства. Была принята 12 декабря 1993 года, который помогает управлять страной в области экономике, политике, социальной жизни страны. Те, кто работал над созданием Конституции, думали о детях, потому что подрастающее поколение – это будущее России.</a:t>
            </a:r>
            <a:b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2512537" cy="3672408"/>
          </a:xfrm>
        </p:spPr>
      </p:pic>
    </p:spTree>
    <p:extLst>
      <p:ext uri="{BB962C8B-B14F-4D97-AF65-F5344CB8AC3E}">
        <p14:creationId xmlns:p14="http://schemas.microsoft.com/office/powerpoint/2010/main" val="362812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88840"/>
            <a:ext cx="8229600" cy="302433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В Конституции записаны права каждого гражданина </a:t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Право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– это  нормы, которые нам предоставляет государство. Это право на работу, отдых, образование, медицинскую помощь, на доступ к информации и культурным ценностям</a:t>
            </a: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548680"/>
            <a:ext cx="2520280" cy="93610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15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5386610"/>
          </a:xfrm>
        </p:spPr>
        <p:txBody>
          <a:bodyPr>
            <a:normAutofit/>
          </a:bodyPr>
          <a:lstStyle/>
          <a:p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  <a:t>В Конституции есть и другие права. </a:t>
            </a:r>
            <a:b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  <a:t>С ними мы познакомимся с вами в другой раз.</a:t>
            </a:r>
            <a:b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  <a:t>Твои права действительны только в том случае, если ты не нарушаешь права других людей.</a:t>
            </a:r>
            <a:b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  <a:t>Каждое право порождает обязанности:  права без обязанностей приводят к беспределу, а </a:t>
            </a:r>
            <a:b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  <a:t>обязанность без прав – к произволу.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72125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811389"/>
              </p:ext>
            </p:extLst>
          </p:nvPr>
        </p:nvGraphicFramePr>
        <p:xfrm>
          <a:off x="539552" y="404662"/>
          <a:ext cx="8064895" cy="6255400"/>
        </p:xfrm>
        <a:graphic>
          <a:graphicData uri="http://schemas.openxmlformats.org/drawingml/2006/table">
            <a:tbl>
              <a:tblPr firstRow="1" firstCol="1" bandRow="1"/>
              <a:tblGrid>
                <a:gridCol w="4032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2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72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Что я делал сегодня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Какое использовал право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167" marR="421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2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Спал ночью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2167" marR="421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Право на отдых и здоровье</a:t>
                      </a:r>
                    </a:p>
                  </a:txBody>
                  <a:tcPr marL="42167" marR="421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2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Завтракал, обедал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2167" marR="421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Право на заботу</a:t>
                      </a:r>
                    </a:p>
                  </a:txBody>
                  <a:tcPr marL="42167" marR="421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72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Смотрел ТВ, Интернет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2167" marR="421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Право на доступ к  информации</a:t>
                      </a:r>
                    </a:p>
                  </a:txBody>
                  <a:tcPr marL="42167" marR="421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72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Ходил к врачу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2167" marR="421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Право на медицинскую помощь</a:t>
                      </a:r>
                    </a:p>
                  </a:txBody>
                  <a:tcPr marL="42167" marR="421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72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Ходил в школу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2167" marR="421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Право на образование</a:t>
                      </a:r>
                    </a:p>
                  </a:txBody>
                  <a:tcPr marL="42167" marR="421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809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Calibri"/>
                          <a:ea typeface="Calibri"/>
                          <a:cs typeface="Times New Roman"/>
                        </a:rPr>
                        <a:t>Ходил в музей</a:t>
                      </a:r>
                    </a:p>
                  </a:txBody>
                  <a:tcPr marL="42167" marR="421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Право на доступ к культурным ценностям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42167" marR="421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513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>ОБЯЗАННОСТИ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-  Соблюдать Конституцию</a:t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 - Сохранять природу и окружающую среду</a:t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    -  Защищать Отечество</a:t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</a:rPr>
              <a:t>- Платить налоги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4386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4018458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accent4">
                    <a:lumMod val="75000"/>
                  </a:schemeClr>
                </a:solidFill>
              </a:rPr>
              <a:t>Викторина – игра</a:t>
            </a:r>
            <a:br>
              <a:rPr lang="ru-RU" sz="66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6600" dirty="0" smtClean="0">
                <a:solidFill>
                  <a:schemeClr val="accent4">
                    <a:lumMod val="75000"/>
                  </a:schemeClr>
                </a:solidFill>
              </a:rPr>
              <a:t> «Кто нарушил право?»</a:t>
            </a:r>
            <a:endParaRPr lang="ru-RU" sz="66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84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260648"/>
            <a:ext cx="4402832" cy="47525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Кто нарушил право на свободу и держал Иванушку в плену? </a:t>
            </a:r>
            <a:b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( Гуси-лебеди)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80" y="908720"/>
            <a:ext cx="4167420" cy="478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1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459</Words>
  <Application>Microsoft Office PowerPoint</Application>
  <PresentationFormat>Экран (4:3)</PresentationFormat>
  <Paragraphs>34</Paragraphs>
  <Slides>16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          «По страницам Конституции»          Методическая  разработка мероприятия, посвященного                        Дню Конституции  Российской  Федерации                                  Автор: воспитатель ГПД N6 ГБОУ N231                                                                                                           г. Санкт-Петербурга                                                                                                           Косухина Л.И.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Презентация PowerPoint</vt:lpstr>
      <vt:lpstr>В нашей стране 12 декабря отмечается День Конституции.   Слышали ли вы о Конституции?  Знаете ли вы, для чего она нужна?  И  почему о ней нужно знать каждому гражданину России? Что такое Конституция?  Это Основной  Закон государства. Была принята 12 декабря 1993 года, который помогает управлять страной в области экономике, политике, социальной жизни страны. Те, кто работал над созданием Конституции, думали о детях, потому что подрастающее поколение – это будущее России. </vt:lpstr>
      <vt:lpstr>В Конституции записаны права каждого гражданина  Право – это  нормы, которые нам предоставляет государство. Это право на работу, отдых, образование, медицинскую помощь, на доступ к информации и культурным ценностям</vt:lpstr>
      <vt:lpstr>В Конституции есть и другие права.   С ними мы познакомимся с вами в другой раз.  Твои права действительны только в том случае, если ты не нарушаешь права других людей.  Каждое право порождает обязанности:  права без обязанностей приводят к беспределу, а  обязанность без прав – к произволу. </vt:lpstr>
      <vt:lpstr>Презентация PowerPoint</vt:lpstr>
      <vt:lpstr>ОБЯЗАННОСТИ    -  Соблюдать Конституцию    - Сохранять природу и окружающую среду      -  Защищать Отечество  - Платить налоги </vt:lpstr>
      <vt:lpstr>Викторина – игра  «Кто нарушил право?»</vt:lpstr>
      <vt:lpstr> Кто нарушил право на свободу и держал Иванушку в плену?  ( Гуси-лебеди)</vt:lpstr>
      <vt:lpstr> Кто пользовался правом на труд на своем огороде и вырастил огромный урожай?  (Дед. «Репка»)</vt:lpstr>
      <vt:lpstr> Кто нарушил право на свободу и держал КАЯ в холодном плену? (Снежная королева)</vt:lpstr>
      <vt:lpstr> Кто нарушил право на неприкосновенность жилища?  («Лиса и заяц»)</vt:lpstr>
      <vt:lpstr>Кто пользовался правом свободного передвижения на печке?  (Емеля)</vt:lpstr>
      <vt:lpstr>Кто нарушил право на образование в сказке А.Толстого «Золотой ключик»?  (Буратино)</vt:lpstr>
      <vt:lpstr>Карабас-Барабас  заставил кукол работать в своем театре.  Какое право он нарушил? ( право на не принудительный труд ) </vt:lpstr>
      <vt:lpstr>Всем спасибо 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Методическая  разработка мероприятия,  посвященного  Дню Конституции  Российской  Федерации  « По страницам Конституции»  Воспитатель ГПД N6 ГБОУ N231  Адмиралтейского района  г. Санкт-Петербурга Косухина Л.И.</dc:title>
  <dc:creator>School231</dc:creator>
  <cp:lastModifiedBy>Julia</cp:lastModifiedBy>
  <cp:revision>28</cp:revision>
  <dcterms:created xsi:type="dcterms:W3CDTF">2020-12-09T08:15:04Z</dcterms:created>
  <dcterms:modified xsi:type="dcterms:W3CDTF">2020-12-11T03:49:04Z</dcterms:modified>
</cp:coreProperties>
</file>